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0"/>
  </p:notesMasterIdLst>
  <p:sldIdLst>
    <p:sldId id="256" r:id="rId2"/>
    <p:sldId id="257" r:id="rId3"/>
    <p:sldId id="258" r:id="rId4"/>
    <p:sldId id="289" r:id="rId5"/>
    <p:sldId id="290" r:id="rId6"/>
    <p:sldId id="292" r:id="rId7"/>
    <p:sldId id="291" r:id="rId8"/>
    <p:sldId id="293" r:id="rId9"/>
    <p:sldId id="315" r:id="rId10"/>
    <p:sldId id="321" r:id="rId11"/>
    <p:sldId id="317" r:id="rId12"/>
    <p:sldId id="316" r:id="rId13"/>
    <p:sldId id="318" r:id="rId14"/>
    <p:sldId id="319" r:id="rId15"/>
    <p:sldId id="320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4" r:id="rId26"/>
    <p:sldId id="305" r:id="rId27"/>
    <p:sldId id="312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1600" autoAdjust="0"/>
  </p:normalViewPr>
  <p:slideViewPr>
    <p:cSldViewPr snapToGrid="0">
      <p:cViewPr varScale="1">
        <p:scale>
          <a:sx n="61" d="100"/>
          <a:sy n="61" d="100"/>
        </p:scale>
        <p:origin x="764" y="2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Sheet1!$I$3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Sheet1!$H$4:$H$11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Sheet1!$I$4:$I$11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E-44CA-A9EE-9366308E7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2554576"/>
        <c:axId val="1921584544"/>
      </c:barChart>
      <c:catAx>
        <c:axId val="1922554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pixel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921584544"/>
        <c:crosses val="autoZero"/>
        <c:auto val="1"/>
        <c:lblAlgn val="ctr"/>
        <c:lblOffset val="100"/>
        <c:noMultiLvlLbl val="0"/>
      </c:catAx>
      <c:valAx>
        <c:axId val="192158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92255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513F-10D7-43B8-BD18-F250194E00F7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27D8-EDF7-4F60-B1D9-953B6983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9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0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8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6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4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28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4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90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86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8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3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49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8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4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2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A57D64-9DC5-4159-89A6-E1EF6778DE39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916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F1EE-ACFC-4521-B6C4-E578FAD9D2F1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265F-4CCC-4F87-98B2-1597E9224289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3ED9-1853-4E9A-BEA1-97DB1E34C977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FC99-E00E-4CA7-9A71-4E257C654C63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825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9440-99FB-4B3B-A256-28D9E5B0C2D8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6341-CC28-4470-86D6-E0C5AD9E15C0}" type="datetime1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9719-A9B0-4A29-A0B6-5065B2E9BF17}" type="datetime1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03CD-44FE-4ED0-BB85-F76BC293C635}" type="datetime1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5E2E-CBE9-4AAB-A5C2-FF2BD7DB911F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6C37-131E-4072-8F7D-D15C99E1C145}" type="datetime1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C6D8757-6514-4FC8-A89B-D6B4F4E38CF0}" type="datetime1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653" y="2617493"/>
            <a:ext cx="9418320" cy="473044"/>
          </a:xfrm>
        </p:spPr>
        <p:txBody>
          <a:bodyPr>
            <a:noAutofit/>
          </a:bodyPr>
          <a:lstStyle/>
          <a:p>
            <a:r>
              <a:rPr lang="en-US" sz="2800" dirty="0"/>
              <a:t>Intensity Transformations and Spatial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77507" y="2004575"/>
            <a:ext cx="9418320" cy="473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Digital Image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776" y="4909885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Dr. Muhammad Sajjad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5301" y="5343088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R.A: Muhammad Abbas</a:t>
            </a:r>
          </a:p>
        </p:txBody>
      </p:sp>
    </p:spTree>
    <p:extLst>
      <p:ext uri="{BB962C8B-B14F-4D97-AF65-F5344CB8AC3E}">
        <p14:creationId xmlns:p14="http://schemas.microsoft.com/office/powerpoint/2010/main" val="12849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Scaling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D037E1-0F7E-44FE-A085-2028B50BC35B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D037E1-0F7E-44FE-A085-2028B50B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ject 4">
            <a:extLst>
              <a:ext uri="{FF2B5EF4-FFF2-40B4-BE49-F238E27FC236}">
                <a16:creationId xmlns:a16="http://schemas.microsoft.com/office/drawing/2014/main" id="{F8321974-A7AD-4A2C-A5F3-671232DBA2D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4881" y="2479186"/>
            <a:ext cx="7739792" cy="33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11484" y="1157444"/>
            <a:ext cx="4233785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Log Transformations</a:t>
            </a:r>
          </a:p>
          <a:p>
            <a:pPr marL="0" indent="0">
              <a:spcBef>
                <a:spcPts val="700"/>
              </a:spcBef>
              <a:buNone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dirty="0"/>
              <a:t>Used to expand the values of dark pixels in an image, while compressing the higher-level values.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Applications</a:t>
            </a:r>
          </a:p>
          <a:p>
            <a:pPr>
              <a:spcBef>
                <a:spcPts val="700"/>
              </a:spcBef>
            </a:pPr>
            <a:r>
              <a:rPr lang="en-US" spc="-5" dirty="0">
                <a:cs typeface="Times New Roman"/>
              </a:rPr>
              <a:t>This transformation is </a:t>
            </a:r>
            <a:r>
              <a:rPr lang="en-US" dirty="0">
                <a:cs typeface="Times New Roman"/>
              </a:rPr>
              <a:t>suitable </a:t>
            </a:r>
            <a:r>
              <a:rPr lang="en-US" spc="-5" dirty="0">
                <a:cs typeface="Times New Roman"/>
              </a:rPr>
              <a:t>for </a:t>
            </a:r>
            <a:r>
              <a:rPr lang="en-US" dirty="0">
                <a:cs typeface="Times New Roman"/>
              </a:rPr>
              <a:t>the case when the dynamic </a:t>
            </a:r>
            <a:r>
              <a:rPr lang="en-US" spc="-585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range of </a:t>
            </a:r>
            <a:r>
              <a:rPr lang="en-US" dirty="0">
                <a:cs typeface="Times New Roman"/>
              </a:rPr>
              <a:t>a </a:t>
            </a:r>
            <a:r>
              <a:rPr lang="en-US" spc="-5" dirty="0">
                <a:cs typeface="Times New Roman"/>
              </a:rPr>
              <a:t>processed image far exceeds the capability of the 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display device (e.g. display of the Fourier spectrum of an 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image)</a:t>
            </a:r>
            <a:endParaRPr lang="en-US" dirty="0">
              <a:cs typeface="Times New Roman"/>
            </a:endParaRPr>
          </a:p>
          <a:p>
            <a:pPr>
              <a:spcBef>
                <a:spcPts val="700"/>
              </a:spcBef>
            </a:pPr>
            <a:r>
              <a:rPr lang="en-US" spc="-5" dirty="0">
                <a:cs typeface="Times New Roman"/>
              </a:rPr>
              <a:t>Also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called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“</a:t>
            </a:r>
            <a:r>
              <a:rPr lang="en-US" spc="-5" dirty="0">
                <a:solidFill>
                  <a:srgbClr val="3333CC"/>
                </a:solidFill>
                <a:cs typeface="Times New Roman"/>
              </a:rPr>
              <a:t>dynamic-range</a:t>
            </a:r>
            <a:r>
              <a:rPr lang="en-US" dirty="0">
                <a:solidFill>
                  <a:srgbClr val="3333CC"/>
                </a:solidFill>
                <a:cs typeface="Times New Roman"/>
              </a:rPr>
              <a:t> </a:t>
            </a:r>
            <a:r>
              <a:rPr lang="en-US" spc="-5" dirty="0">
                <a:solidFill>
                  <a:srgbClr val="3333CC"/>
                </a:solidFill>
                <a:cs typeface="Times New Roman"/>
              </a:rPr>
              <a:t>compression</a:t>
            </a:r>
            <a:r>
              <a:rPr lang="en-US" dirty="0">
                <a:solidFill>
                  <a:srgbClr val="3333CC"/>
                </a:solidFill>
                <a:cs typeface="Times New Roman"/>
              </a:rPr>
              <a:t> / expansion</a:t>
            </a:r>
            <a:r>
              <a:rPr lang="en-US" dirty="0">
                <a:cs typeface="Times New Roman"/>
              </a:rPr>
              <a:t>”</a:t>
            </a:r>
          </a:p>
          <a:p>
            <a:pPr>
              <a:spcBef>
                <a:spcPts val="700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8B616-B8B1-4C06-83CF-7CC3C74ACA98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8B616-B8B1-4C06-83CF-7CC3C74AC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6894447-31EE-4D72-92B5-4F44CDAE6F23}"/>
              </a:ext>
            </a:extLst>
          </p:cNvPr>
          <p:cNvGrpSpPr/>
          <p:nvPr/>
        </p:nvGrpSpPr>
        <p:grpSpPr>
          <a:xfrm>
            <a:off x="4915557" y="2153196"/>
            <a:ext cx="6342181" cy="3713940"/>
            <a:chOff x="4809687" y="2590581"/>
            <a:chExt cx="6342181" cy="37139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AD3A91-AE37-4CC0-A07E-D564C88C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9687" y="2590581"/>
              <a:ext cx="6268325" cy="312463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CE4DE-7ED4-4E73-912E-AC2AB43B3F93}"/>
                </a:ext>
              </a:extLst>
            </p:cNvPr>
            <p:cNvSpPr txBox="1"/>
            <p:nvPr/>
          </p:nvSpPr>
          <p:spPr>
            <a:xfrm>
              <a:off x="5002921" y="5702297"/>
              <a:ext cx="2993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Fourier spectrum displayed as a grayscale image</a:t>
              </a:r>
              <a:endParaRPr lang="en-PK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E9E6A-8977-4755-8844-34E24B3A83CF}"/>
                </a:ext>
              </a:extLst>
            </p:cNvPr>
            <p:cNvSpPr txBox="1"/>
            <p:nvPr/>
          </p:nvSpPr>
          <p:spPr>
            <a:xfrm>
              <a:off x="8158390" y="5719746"/>
              <a:ext cx="2993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 of applying the log transformation with c=1</a:t>
              </a:r>
              <a:endParaRPr lang="en-PK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431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/>
                  <a:t>Power-law (Gamma) Transformations</a:t>
                </a: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: Expand values of dark pixels, compress values of brighter pixels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: Compresses values of dark pixels, expand values of brighter pixels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Applications</a:t>
                </a:r>
              </a:p>
              <a:p>
                <a:pPr>
                  <a:spcBef>
                    <a:spcPts val="700"/>
                  </a:spcBef>
                </a:pPr>
                <a:r>
                  <a:rPr lang="en-US" dirty="0"/>
                  <a:t>The response of many devices used for image capture, printing, and display obey a power law</a:t>
                </a:r>
              </a:p>
              <a:p>
                <a:pPr>
                  <a:spcBef>
                    <a:spcPts val="700"/>
                  </a:spcBef>
                </a:pP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/>
                  <a:t>The process used to correct these power-law response phenomena is called gamma correction or gamma encoding.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  <a:blipFill>
                <a:blip r:embed="rId3"/>
                <a:stretch>
                  <a:fillRect l="-1138" t="-1125" r="-1655" b="-987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100B51-F01E-4347-99FC-B8EC3F8D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58" y="1879984"/>
            <a:ext cx="4096322" cy="3877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09C2C-75C5-4D2B-B903-70EB9B7B1533}"/>
              </a:ext>
            </a:extLst>
          </p:cNvPr>
          <p:cNvSpPr txBox="1"/>
          <p:nvPr/>
        </p:nvSpPr>
        <p:spPr>
          <a:xfrm>
            <a:off x="6693161" y="5786262"/>
            <a:ext cx="474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Plots of the gamma equation for various values of gamma (c =1 in all cases)</a:t>
            </a:r>
            <a:endParaRPr lang="en-PK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241FE-1703-492F-BF4D-784CD2129650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241FE-1703-492F-BF4D-784CD2129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Power-law (Gamma) Transformations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A3F6B-8217-4715-A198-81791C9263C7}"/>
              </a:ext>
            </a:extLst>
          </p:cNvPr>
          <p:cNvGrpSpPr/>
          <p:nvPr/>
        </p:nvGrpSpPr>
        <p:grpSpPr>
          <a:xfrm>
            <a:off x="2074096" y="1704995"/>
            <a:ext cx="8043807" cy="4610342"/>
            <a:chOff x="2645214" y="1610918"/>
            <a:chExt cx="7220374" cy="50657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E93CEE-21B5-4BE6-85EE-0BEB0F941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5214" y="1610918"/>
              <a:ext cx="5793123" cy="5065736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9E30782-3C27-4508-968E-B1FC1B025E34}"/>
                </a:ext>
              </a:extLst>
            </p:cNvPr>
            <p:cNvSpPr txBox="1"/>
            <p:nvPr/>
          </p:nvSpPr>
          <p:spPr>
            <a:xfrm>
              <a:off x="8357463" y="2259233"/>
              <a:ext cx="1508125" cy="8431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pc="-5" dirty="0">
                  <a:latin typeface="Times New Roman"/>
                  <a:cs typeface="Times New Roman"/>
                </a:rPr>
                <a:t>Response of </a:t>
              </a:r>
              <a:r>
                <a:rPr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CRT</a:t>
              </a:r>
              <a:r>
                <a:rPr spc="-35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to</a:t>
              </a:r>
              <a:r>
                <a:rPr spc="-30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Linear </a:t>
              </a:r>
              <a:r>
                <a:rPr spc="-484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wedge</a:t>
              </a:r>
              <a:endParaRPr dirty="0">
                <a:latin typeface="Times New Roman"/>
                <a:cs typeface="Times New Roman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1696192-100E-4B05-A6FD-6D906F1415D3}"/>
                </a:ext>
              </a:extLst>
            </p:cNvPr>
            <p:cNvSpPr txBox="1"/>
            <p:nvPr/>
          </p:nvSpPr>
          <p:spPr>
            <a:xfrm>
              <a:off x="8359686" y="4837747"/>
              <a:ext cx="1003935" cy="5661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pc="-10" dirty="0">
                  <a:latin typeface="Times New Roman"/>
                  <a:cs typeface="Times New Roman"/>
                </a:rPr>
                <a:t>Output</a:t>
              </a:r>
              <a:r>
                <a:rPr spc="-70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of </a:t>
              </a:r>
              <a:r>
                <a:rPr spc="-484" dirty="0">
                  <a:latin typeface="Times New Roman"/>
                  <a:cs typeface="Times New Roman"/>
                </a:rPr>
                <a:t> </a:t>
              </a:r>
              <a:r>
                <a:rPr spc="-10" dirty="0">
                  <a:latin typeface="Times New Roman"/>
                  <a:cs typeface="Times New Roman"/>
                </a:rPr>
                <a:t>monitor</a:t>
              </a:r>
              <a:endParaRPr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90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Power-law (Gamma) Transformations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5DAD3-1A6D-49DA-88BB-FC86F678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1" y="2065694"/>
            <a:ext cx="5118457" cy="329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7BFF8-0F5F-44D2-8BED-4E6A20C9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58" y="2044673"/>
            <a:ext cx="5153232" cy="3295568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2E1F893C-711A-4C66-A877-693682F44311}"/>
              </a:ext>
            </a:extLst>
          </p:cNvPr>
          <p:cNvSpPr txBox="1"/>
          <p:nvPr/>
        </p:nvSpPr>
        <p:spPr>
          <a:xfrm>
            <a:off x="1066702" y="5361262"/>
            <a:ext cx="169418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MRI image </a:t>
            </a:r>
            <a:r>
              <a:rPr spc="-10" dirty="0">
                <a:cs typeface="Times New Roman"/>
              </a:rPr>
              <a:t>of </a:t>
            </a:r>
            <a:r>
              <a:rPr spc="-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fractured human </a:t>
            </a:r>
            <a:r>
              <a:rPr spc="-484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spine</a:t>
            </a:r>
            <a:endParaRPr dirty="0">
              <a:cs typeface="Times New Roman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172DCA71-5D68-4D1A-91B1-4D14A0B505D1}"/>
              </a:ext>
            </a:extLst>
          </p:cNvPr>
          <p:cNvSpPr txBox="1"/>
          <p:nvPr/>
        </p:nvSpPr>
        <p:spPr>
          <a:xfrm>
            <a:off x="3482472" y="5361262"/>
            <a:ext cx="2115878" cy="12868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Result of </a:t>
            </a:r>
            <a:r>
              <a:rPr spc="-10" dirty="0">
                <a:cs typeface="Times New Roman"/>
              </a:rPr>
              <a:t>applying </a:t>
            </a:r>
            <a:r>
              <a:rPr spc="-490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power-law </a:t>
            </a:r>
            <a:r>
              <a:rPr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transformation</a:t>
            </a:r>
            <a:endParaRPr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pc="-5" dirty="0">
                <a:latin typeface="Times New Roman"/>
                <a:cs typeface="Times New Roman"/>
              </a:rPr>
              <a:t>c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=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1,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r>
              <a:rPr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  <a:latin typeface="Symbol"/>
                <a:cs typeface="Symbol"/>
              </a:rPr>
              <a:t></a:t>
            </a:r>
            <a:r>
              <a:rPr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  <a:latin typeface="Symbol"/>
                <a:cs typeface="Symbol"/>
              </a:rPr>
              <a:t></a:t>
            </a:r>
            <a:endParaRPr dirty="0">
              <a:latin typeface="Symbol"/>
              <a:cs typeface="Symbol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FB648A7-7477-4ACA-9E77-69DAC9D37117}"/>
              </a:ext>
            </a:extLst>
          </p:cNvPr>
          <p:cNvSpPr txBox="1"/>
          <p:nvPr/>
        </p:nvSpPr>
        <p:spPr>
          <a:xfrm>
            <a:off x="6239494" y="5336221"/>
            <a:ext cx="2069415" cy="1317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Result of </a:t>
            </a:r>
            <a:r>
              <a:rPr spc="-10" dirty="0">
                <a:cs typeface="Times New Roman"/>
              </a:rPr>
              <a:t>applying </a:t>
            </a:r>
            <a:r>
              <a:rPr spc="-490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power-law </a:t>
            </a:r>
            <a:r>
              <a:rPr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transformation</a:t>
            </a:r>
            <a:endParaRPr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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</a:t>
            </a:r>
            <a:endParaRPr sz="2000" dirty="0">
              <a:latin typeface="Symbol"/>
              <a:cs typeface="Symbo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1DBDFCC7-C34D-4F24-89E2-D007287B6B34}"/>
              </a:ext>
            </a:extLst>
          </p:cNvPr>
          <p:cNvSpPr txBox="1"/>
          <p:nvPr/>
        </p:nvSpPr>
        <p:spPr>
          <a:xfrm>
            <a:off x="8799879" y="5341226"/>
            <a:ext cx="1947511" cy="1317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Result</a:t>
            </a:r>
            <a:r>
              <a:rPr spc="-40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of</a:t>
            </a:r>
            <a:r>
              <a:rPr spc="-40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applying </a:t>
            </a:r>
            <a:r>
              <a:rPr spc="-484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power-law </a:t>
            </a:r>
            <a:r>
              <a:rPr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transformation</a:t>
            </a:r>
            <a:endParaRPr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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</a:t>
            </a:r>
            <a:endParaRPr sz="2000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9180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Contrast Stretching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Increasing the dynamic range of the gray levels for low contrast images.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Low-contrast images can result from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Poor illumination,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Lack of dynamic range in the imaging sensor, or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Wrong setting of a lens aperture during image acquisition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2922C0-E2BD-4AF4-BF9C-400DC99A5FEF}"/>
                  </a:ext>
                </a:extLst>
              </p:cNvPr>
              <p:cNvSpPr txBox="1"/>
              <p:nvPr/>
            </p:nvSpPr>
            <p:spPr>
              <a:xfrm>
                <a:off x="955877" y="4775318"/>
                <a:ext cx="6800193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K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               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2922C0-E2BD-4AF4-BF9C-400DC99A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77" y="4775318"/>
                <a:ext cx="6800193" cy="1394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0070D7-010A-48AB-85D9-3B2188A3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051" y="1743554"/>
            <a:ext cx="3140287" cy="31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Contrast Stretching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A223B-2AB4-4C55-81E7-722F4CF22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430" y="2113683"/>
            <a:ext cx="3523510" cy="3523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FCC47-B080-48F1-B411-5F6C53C8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0945"/>
            <a:ext cx="3508101" cy="3496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BA801-596F-441F-BED0-76619441D72C}"/>
              </a:ext>
            </a:extLst>
          </p:cNvPr>
          <p:cNvSpPr txBox="1"/>
          <p:nvPr/>
        </p:nvSpPr>
        <p:spPr>
          <a:xfrm>
            <a:off x="3069274" y="5647530"/>
            <a:ext cx="184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24284-2271-4DAC-AD33-78F08304DD84}"/>
              </a:ext>
            </a:extLst>
          </p:cNvPr>
          <p:cNvSpPr txBox="1"/>
          <p:nvPr/>
        </p:nvSpPr>
        <p:spPr>
          <a:xfrm>
            <a:off x="6285185" y="5610747"/>
            <a:ext cx="33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contrast stretching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1776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Thresholding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/>
              <a:t>A technique to convert a grayscale image into a binary image by setting pixels below a threshold to black (0) and those above the threshold to white (255).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FA42C-4390-4214-9451-FA140B1D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89" y="1430313"/>
            <a:ext cx="2157303" cy="230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4EBDD-C013-4482-9808-0E85F45E008F}"/>
                  </a:ext>
                </a:extLst>
              </p:cNvPr>
              <p:cNvSpPr txBox="1"/>
              <p:nvPr/>
            </p:nvSpPr>
            <p:spPr>
              <a:xfrm>
                <a:off x="1517062" y="2811139"/>
                <a:ext cx="42733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K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255,          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4EBDD-C013-4482-9808-0E85F45E0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062" y="2811139"/>
                <a:ext cx="4273349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0316813-192E-4823-8FE4-AE9ABB864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277" y="3740757"/>
            <a:ext cx="2770185" cy="2770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89C18-8586-49B5-9EE0-B09D5A422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350" y="3743766"/>
            <a:ext cx="2857899" cy="27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0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Intensity-Level Slicing</a:t>
            </a:r>
            <a:endParaRPr lang="en-US" altLang="en-PK" sz="2000" b="1" dirty="0"/>
          </a:p>
          <a:p>
            <a:pPr>
              <a:spcBef>
                <a:spcPts val="700"/>
              </a:spcBef>
            </a:pPr>
            <a:r>
              <a:rPr lang="en-US" altLang="en-PK" dirty="0"/>
              <a:t>Highlighting a specific range of intensities in an image often is of interest.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Applications </a:t>
            </a:r>
          </a:p>
          <a:p>
            <a:pPr>
              <a:spcBef>
                <a:spcPts val="700"/>
              </a:spcBef>
            </a:pPr>
            <a:r>
              <a:rPr lang="en-US" dirty="0"/>
              <a:t>enhancing features in satellite imagery, such as masses of water, and enhancing flaws in X-ray images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D1B44-6AC2-41C2-B45E-A4766B4D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10" y="3794617"/>
            <a:ext cx="3162775" cy="272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81B58-CA3A-430B-A86D-13954E08C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60" y="1432571"/>
            <a:ext cx="3090081" cy="2720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F1CBE-294B-40CC-965F-BFFEC9A52BB8}"/>
              </a:ext>
            </a:extLst>
          </p:cNvPr>
          <p:cNvSpPr txBox="1"/>
          <p:nvPr/>
        </p:nvSpPr>
        <p:spPr>
          <a:xfrm>
            <a:off x="8151196" y="4142389"/>
            <a:ext cx="283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Highlights range [A ,B ] and reduces all other intensities to a lower level. </a:t>
            </a:r>
            <a:endParaRPr lang="en-PK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84174-AC07-40F1-8E8B-8ACA2E90734A}"/>
              </a:ext>
            </a:extLst>
          </p:cNvPr>
          <p:cNvSpPr txBox="1"/>
          <p:nvPr/>
        </p:nvSpPr>
        <p:spPr>
          <a:xfrm>
            <a:off x="2123088" y="4744058"/>
            <a:ext cx="276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Highlights range [A , B] and leaves other intensities unchanged.</a:t>
            </a:r>
            <a:endParaRPr lang="en-PK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4F803-86BA-40C8-B025-CAE297B694CE}"/>
              </a:ext>
            </a:extLst>
          </p:cNvPr>
          <p:cNvSpPr txBox="1"/>
          <p:nvPr/>
        </p:nvSpPr>
        <p:spPr>
          <a:xfrm>
            <a:off x="5477666" y="4110967"/>
            <a:ext cx="13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2E5D14-F76F-4D70-A328-2649A58AEDDE}"/>
              </a:ext>
            </a:extLst>
          </p:cNvPr>
          <p:cNvSpPr txBox="1"/>
          <p:nvPr/>
        </p:nvSpPr>
        <p:spPr>
          <a:xfrm>
            <a:off x="8352245" y="1530678"/>
            <a:ext cx="13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0338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Intensity-Level Slicing</a:t>
            </a:r>
            <a:endParaRPr lang="en-US" altLang="en-PK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AA278-0D15-425F-A642-6ADF2C48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4" y="1985031"/>
            <a:ext cx="9621288" cy="3652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06FD3-967D-4D17-813A-27E951A67D43}"/>
              </a:ext>
            </a:extLst>
          </p:cNvPr>
          <p:cNvSpPr txBox="1"/>
          <p:nvPr/>
        </p:nvSpPr>
        <p:spPr>
          <a:xfrm>
            <a:off x="1566047" y="5561898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287AE-852A-4ED7-8B0A-5B5DBC4D711B}"/>
              </a:ext>
            </a:extLst>
          </p:cNvPr>
          <p:cNvSpPr txBox="1"/>
          <p:nvPr/>
        </p:nvSpPr>
        <p:spPr>
          <a:xfrm>
            <a:off x="4724395" y="5598691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 result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15476-6269-430B-B4A1-DEBBEFF19A81}"/>
              </a:ext>
            </a:extLst>
          </p:cNvPr>
          <p:cNvSpPr txBox="1"/>
          <p:nvPr/>
        </p:nvSpPr>
        <p:spPr>
          <a:xfrm>
            <a:off x="7919523" y="5598690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 result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046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88" y="226149"/>
            <a:ext cx="9692640" cy="56869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88" y="931201"/>
            <a:ext cx="5899696" cy="487571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Basic Concepts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Intensity transformation and spatial filtering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Basic intensity transformation functions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Piecewise linear transformation functions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9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Bit-Plane Slicing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>
              <a:spcBef>
                <a:spcPts val="700"/>
              </a:spcBef>
            </a:pPr>
            <a:r>
              <a:rPr lang="en-US" dirty="0"/>
              <a:t>Highlight the contribution made to total image appearance by specific bits.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CA089A-AC30-4C85-92E9-1EB30B6544F7}"/>
              </a:ext>
            </a:extLst>
          </p:cNvPr>
          <p:cNvGrpSpPr/>
          <p:nvPr/>
        </p:nvGrpSpPr>
        <p:grpSpPr>
          <a:xfrm>
            <a:off x="1800295" y="2551238"/>
            <a:ext cx="8402223" cy="3488790"/>
            <a:chOff x="1789785" y="2581098"/>
            <a:chExt cx="8402223" cy="3488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5E5659-035B-495F-BFDC-B7DD8CB1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785" y="2581098"/>
              <a:ext cx="8402223" cy="32961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6D1033-626D-493D-8253-E317EA477C0A}"/>
                </a:ext>
              </a:extLst>
            </p:cNvPr>
            <p:cNvSpPr txBox="1"/>
            <p:nvPr/>
          </p:nvSpPr>
          <p:spPr>
            <a:xfrm>
              <a:off x="4635063" y="5700556"/>
              <a:ext cx="3205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Bit-planes of an 8-bit image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428958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Bit-Plane Slicing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F82D7-FB96-4370-A2E6-E21CA1C1D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36"/>
          <a:stretch/>
        </p:blipFill>
        <p:spPr>
          <a:xfrm>
            <a:off x="933628" y="1832600"/>
            <a:ext cx="9513941" cy="1376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16FA3-36A5-4296-B2A4-95CBFF9B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8" b="33618"/>
          <a:stretch/>
        </p:blipFill>
        <p:spPr>
          <a:xfrm>
            <a:off x="965159" y="3396964"/>
            <a:ext cx="9513941" cy="1408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1ADF-E58F-4ED4-8C6A-A44836BAD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66"/>
          <a:stretch/>
        </p:blipFill>
        <p:spPr>
          <a:xfrm>
            <a:off x="965159" y="4932183"/>
            <a:ext cx="9513941" cy="1408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1F3FD-8F8C-4E7C-9246-90A44574C622}"/>
              </a:ext>
            </a:extLst>
          </p:cNvPr>
          <p:cNvSpPr txBox="1"/>
          <p:nvPr/>
        </p:nvSpPr>
        <p:spPr>
          <a:xfrm>
            <a:off x="1712900" y="3105071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</a:t>
            </a:r>
            <a:endParaRPr lang="en-PK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13F52-43D9-47A7-AE3A-4D83D207AD78}"/>
              </a:ext>
            </a:extLst>
          </p:cNvPr>
          <p:cNvSpPr txBox="1"/>
          <p:nvPr/>
        </p:nvSpPr>
        <p:spPr>
          <a:xfrm>
            <a:off x="4787166" y="3078798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Bit-8 plane</a:t>
            </a:r>
            <a:endParaRPr lang="en-PK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41C69-3C62-4FA0-8591-1E86D1572B98}"/>
              </a:ext>
            </a:extLst>
          </p:cNvPr>
          <p:cNvSpPr txBox="1"/>
          <p:nvPr/>
        </p:nvSpPr>
        <p:spPr>
          <a:xfrm>
            <a:off x="8050617" y="3084055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Bit-7 plane</a:t>
            </a:r>
            <a:endParaRPr lang="en-PK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A77CA-BEB7-4624-B84E-73EA4E0426AE}"/>
              </a:ext>
            </a:extLst>
          </p:cNvPr>
          <p:cNvSpPr txBox="1"/>
          <p:nvPr/>
        </p:nvSpPr>
        <p:spPr>
          <a:xfrm>
            <a:off x="4918546" y="4692133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Bit-5 plane</a:t>
            </a:r>
            <a:endParaRPr lang="en-PK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8B12A6-2102-4B72-B7EA-863D10D2274C}"/>
              </a:ext>
            </a:extLst>
          </p:cNvPr>
          <p:cNvSpPr txBox="1"/>
          <p:nvPr/>
        </p:nvSpPr>
        <p:spPr>
          <a:xfrm>
            <a:off x="8061131" y="4692132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Bit-4 plane</a:t>
            </a:r>
            <a:endParaRPr lang="en-PK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D5522-B147-4103-89EA-F1FE17E0D4E4}"/>
              </a:ext>
            </a:extLst>
          </p:cNvPr>
          <p:cNvSpPr txBox="1"/>
          <p:nvPr/>
        </p:nvSpPr>
        <p:spPr>
          <a:xfrm>
            <a:off x="1765456" y="4681616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Bit-6 plane</a:t>
            </a:r>
            <a:endParaRPr lang="en-PK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73E619-D983-4CEE-AB48-DF7C61497FCA}"/>
              </a:ext>
            </a:extLst>
          </p:cNvPr>
          <p:cNvSpPr txBox="1"/>
          <p:nvPr/>
        </p:nvSpPr>
        <p:spPr>
          <a:xfrm>
            <a:off x="1665615" y="6231890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Bit-3 plane</a:t>
            </a:r>
            <a:endParaRPr lang="en-PK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C7B31-6D2E-4332-A85B-4CC35F30AA11}"/>
              </a:ext>
            </a:extLst>
          </p:cNvPr>
          <p:cNvSpPr txBox="1"/>
          <p:nvPr/>
        </p:nvSpPr>
        <p:spPr>
          <a:xfrm>
            <a:off x="4992134" y="6205615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Bit-2 plane</a:t>
            </a:r>
            <a:endParaRPr lang="en-PK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425B3-71E5-4916-A15A-BD56A738E749}"/>
              </a:ext>
            </a:extLst>
          </p:cNvPr>
          <p:cNvSpPr txBox="1"/>
          <p:nvPr/>
        </p:nvSpPr>
        <p:spPr>
          <a:xfrm>
            <a:off x="8150483" y="6242405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Bit-1 plane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1381761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974" y="1157444"/>
                <a:ext cx="6094116" cy="487571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Histogram</a:t>
                </a: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Unnormalized histogram of digital image is defined as</a:t>
                </a: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a:rPr lang="en-US" sz="2000" b="0" i="1" smtClean="0"/>
                          <m:t>𝑟</m:t>
                        </m:r>
                      </m:e>
                      <m:sub>
                        <m:r>
                          <a:rPr lang="en-US" sz="2000" b="0" i="1" smtClean="0"/>
                          <m:t>𝑘</m:t>
                        </m:r>
                      </m:sub>
                    </m:sSub>
                    <m:r>
                      <a:rPr lang="en-US" sz="2000" b="0" i="0" smtClean="0"/>
                      <m:t>→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intensity value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a:rPr lang="en-US" sz="2000" b="0" i="1" smtClean="0"/>
                          <m:t>𝑛</m:t>
                        </m:r>
                      </m:e>
                      <m:sub>
                        <m:r>
                          <a:rPr lang="en-US" sz="2000" b="0" i="1" smtClean="0"/>
                          <m:t>𝑘</m:t>
                        </m:r>
                      </m:sub>
                    </m:sSub>
                    <m:r>
                      <a:rPr lang="en-US" sz="2000" b="0" i="0" smtClean="0"/>
                      <m:t>→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 number of pixels in image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/>
                          <m:t>𝑟</m:t>
                        </m:r>
                      </m:e>
                      <m:sub>
                        <m:r>
                          <a:rPr lang="en-US" b="0" i="1" smtClean="0"/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700"/>
                  </a:spcBef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Normalized Histogram</a:t>
                </a:r>
              </a:p>
              <a:p>
                <a:pPr>
                  <a:spcBef>
                    <a:spcPts val="700"/>
                  </a:spcBef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/>
                        </m:ctrlPr>
                      </m:sSubPr>
                      <m:e>
                        <m:r>
                          <a:rPr lang="en-US" sz="2000" b="0" i="1" smtClean="0"/>
                          <m:t>𝑛</m:t>
                        </m:r>
                      </m:e>
                      <m:sub>
                        <m:r>
                          <a:rPr lang="en-US" sz="2000" b="0" i="1" smtClean="0"/>
                          <m:t>𝑘</m:t>
                        </m:r>
                      </m:sub>
                    </m:sSub>
                    <m:r>
                      <a:rPr lang="en-US" sz="2000" b="0" i="0" smtClean="0"/>
                      <m:t>→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Number of pixels in the image of size M x N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b="0" i="1" smtClean="0"/>
                          <m:t>𝑟</m:t>
                        </m:r>
                      </m:e>
                      <m:sub>
                        <m:r>
                          <a:rPr lang="en-US" b="0" i="1" smtClean="0"/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r>
                  <a:rPr lang="en-US" dirty="0"/>
                  <a:t>The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values of k is always 1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974" y="1157444"/>
                <a:ext cx="6094116" cy="4875710"/>
              </a:xfrm>
              <a:blipFill>
                <a:blip r:embed="rId3"/>
                <a:stretch>
                  <a:fillRect l="-1101" t="-1125" b="-15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19373-FDE5-4E28-8D51-E6B75CE2A64B}"/>
                  </a:ext>
                </a:extLst>
              </p:cNvPr>
              <p:cNvSpPr txBox="1"/>
              <p:nvPr/>
            </p:nvSpPr>
            <p:spPr>
              <a:xfrm>
                <a:off x="1376731" y="2129729"/>
                <a:ext cx="43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1, 2,……..,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19373-FDE5-4E28-8D51-E6B75CE2A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31" y="2129729"/>
                <a:ext cx="4311373" cy="276999"/>
              </a:xfrm>
              <a:prstGeom prst="rect">
                <a:avLst/>
              </a:prstGeom>
              <a:blipFill>
                <a:blip r:embed="rId4"/>
                <a:stretch>
                  <a:fillRect l="-707" r="-707" b="-3695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001C6B-CE00-489A-A2C9-8A11F2059890}"/>
                  </a:ext>
                </a:extLst>
              </p:cNvPr>
              <p:cNvSpPr txBox="1"/>
              <p:nvPr/>
            </p:nvSpPr>
            <p:spPr>
              <a:xfrm>
                <a:off x="1604344" y="4295633"/>
                <a:ext cx="2301765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001C6B-CE00-489A-A2C9-8A11F2059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44" y="4295633"/>
                <a:ext cx="2301765" cy="542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DEA3984-7175-4919-8361-01D03103D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898569"/>
              </p:ext>
            </p:extLst>
          </p:nvPr>
        </p:nvGraphicFramePr>
        <p:xfrm>
          <a:off x="6870590" y="3387943"/>
          <a:ext cx="3849961" cy="2784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6AFF47-B891-46BD-915D-03F4709BE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49102"/>
              </p:ext>
            </p:extLst>
          </p:nvPr>
        </p:nvGraphicFramePr>
        <p:xfrm>
          <a:off x="7943850" y="1928899"/>
          <a:ext cx="1711216" cy="1164052"/>
        </p:xfrm>
        <a:graphic>
          <a:graphicData uri="http://schemas.openxmlformats.org/drawingml/2006/table">
            <a:tbl>
              <a:tblPr/>
              <a:tblGrid>
                <a:gridCol w="703384">
                  <a:extLst>
                    <a:ext uri="{9D8B030D-6E8A-4147-A177-3AD203B41FA5}">
                      <a16:colId xmlns:a16="http://schemas.microsoft.com/office/drawing/2014/main" val="2518365887"/>
                    </a:ext>
                  </a:extLst>
                </a:gridCol>
                <a:gridCol w="503916">
                  <a:extLst>
                    <a:ext uri="{9D8B030D-6E8A-4147-A177-3AD203B41FA5}">
                      <a16:colId xmlns:a16="http://schemas.microsoft.com/office/drawing/2014/main" val="1717647856"/>
                    </a:ext>
                  </a:extLst>
                </a:gridCol>
                <a:gridCol w="503916">
                  <a:extLst>
                    <a:ext uri="{9D8B030D-6E8A-4147-A177-3AD203B41FA5}">
                      <a16:colId xmlns:a16="http://schemas.microsoft.com/office/drawing/2014/main" val="3717757103"/>
                    </a:ext>
                  </a:extLst>
                </a:gridCol>
              </a:tblGrid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3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2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5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1337578"/>
                  </a:ext>
                </a:extLst>
              </a:tr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3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1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3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0432214"/>
                  </a:ext>
                </a:extLst>
              </a:tr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4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5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0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4421413"/>
                  </a:ext>
                </a:extLst>
              </a:tr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6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7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4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9450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81CE682-48DF-4D71-B8C7-BCA47C366890}"/>
              </a:ext>
            </a:extLst>
          </p:cNvPr>
          <p:cNvSpPr txBox="1"/>
          <p:nvPr/>
        </p:nvSpPr>
        <p:spPr>
          <a:xfrm>
            <a:off x="8317349" y="1591030"/>
            <a:ext cx="95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388974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7E42BF-1282-4D39-AD26-2F64AC6C6BC0}"/>
              </a:ext>
            </a:extLst>
          </p:cNvPr>
          <p:cNvGrpSpPr/>
          <p:nvPr/>
        </p:nvGrpSpPr>
        <p:grpSpPr>
          <a:xfrm>
            <a:off x="1142033" y="1153297"/>
            <a:ext cx="9175859" cy="4858455"/>
            <a:chOff x="1043179" y="1153297"/>
            <a:chExt cx="9175859" cy="48584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892A3B-D2CD-40A3-B60D-B3C86D66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179" y="1463373"/>
              <a:ext cx="9175859" cy="45483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8CEB83-53FF-4F68-9E53-53DE64EF8AFB}"/>
                </a:ext>
              </a:extLst>
            </p:cNvPr>
            <p:cNvSpPr txBox="1"/>
            <p:nvPr/>
          </p:nvSpPr>
          <p:spPr>
            <a:xfrm>
              <a:off x="1865870" y="1186249"/>
              <a:ext cx="951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Dark</a:t>
              </a:r>
              <a:endParaRPr lang="en-PK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14CD57-01A0-4806-A1C9-65C5DAB6BAA6}"/>
                </a:ext>
              </a:extLst>
            </p:cNvPr>
            <p:cNvSpPr txBox="1"/>
            <p:nvPr/>
          </p:nvSpPr>
          <p:spPr>
            <a:xfrm>
              <a:off x="4094208" y="1190367"/>
              <a:ext cx="951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Light</a:t>
              </a:r>
              <a:endParaRPr lang="en-PK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AC89-1944-4D7C-8B07-06E123CBA328}"/>
                </a:ext>
              </a:extLst>
            </p:cNvPr>
            <p:cNvSpPr txBox="1"/>
            <p:nvPr/>
          </p:nvSpPr>
          <p:spPr>
            <a:xfrm>
              <a:off x="6046728" y="1173892"/>
              <a:ext cx="173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Low contrast</a:t>
              </a:r>
              <a:endParaRPr lang="en-PK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705684-2CDB-47CC-9497-FE54864CFED4}"/>
                </a:ext>
              </a:extLst>
            </p:cNvPr>
            <p:cNvSpPr txBox="1"/>
            <p:nvPr/>
          </p:nvSpPr>
          <p:spPr>
            <a:xfrm>
              <a:off x="8324341" y="1153297"/>
              <a:ext cx="173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High contrast</a:t>
              </a:r>
              <a:endParaRPr lang="en-PK" sz="16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932B0-5AD0-4A41-AA0C-BF50C4878543}"/>
                  </a:ext>
                </a:extLst>
              </p:cNvPr>
              <p:cNvSpPr txBox="1"/>
              <p:nvPr/>
            </p:nvSpPr>
            <p:spPr>
              <a:xfrm>
                <a:off x="1767016" y="5952496"/>
                <a:ext cx="803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932B0-5AD0-4A41-AA0C-BF50C487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16" y="5952496"/>
                <a:ext cx="803189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10A672-F963-4643-8323-8BA7CC35462E}"/>
                  </a:ext>
                </a:extLst>
              </p:cNvPr>
              <p:cNvSpPr txBox="1"/>
              <p:nvPr/>
            </p:nvSpPr>
            <p:spPr>
              <a:xfrm rot="16200000">
                <a:off x="654627" y="4907220"/>
                <a:ext cx="605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K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10A672-F963-4643-8323-8BA7CC354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4627" y="4907220"/>
                <a:ext cx="605481" cy="369332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04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Equalization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/>
              <a:t>Histogram equalization is the process of uniformly distributing the image histogram over the entire intensity axis by choosing a proper intensity transformation function.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Equalized Histogram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Transformation function</a:t>
            </a:r>
          </a:p>
          <a:p>
            <a:pPr marL="0" indent="0">
              <a:spcBef>
                <a:spcPts val="700"/>
              </a:spcBef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 -&gt; #intensity levels in the image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BBB0CF-FDC8-4826-A405-2B83728004A7}"/>
                  </a:ext>
                </a:extLst>
              </p:cNvPr>
              <p:cNvSpPr txBox="1"/>
              <p:nvPr/>
            </p:nvSpPr>
            <p:spPr>
              <a:xfrm>
                <a:off x="2165161" y="3467710"/>
                <a:ext cx="2301765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BBB0CF-FDC8-4826-A405-2B8372800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161" y="3467710"/>
                <a:ext cx="2301765" cy="542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B72726-BF47-4024-8CC0-D3340BA54DF8}"/>
                  </a:ext>
                </a:extLst>
              </p:cNvPr>
              <p:cNvSpPr txBox="1"/>
              <p:nvPr/>
            </p:nvSpPr>
            <p:spPr>
              <a:xfrm>
                <a:off x="1119822" y="4716894"/>
                <a:ext cx="5471561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 1, 2, ….,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en-PK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B72726-BF47-4024-8CC0-D3340BA54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22" y="4716894"/>
                <a:ext cx="5471561" cy="815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F34FE8-F74A-465E-825F-E194B106B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101" y="2026850"/>
            <a:ext cx="1509938" cy="149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D94BC-A4AB-48EE-88DE-1A0E9E3D6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789" y="2032630"/>
            <a:ext cx="1509938" cy="149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9AA46-DF69-41E2-ABA5-6E317F152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902" y="4040376"/>
            <a:ext cx="1482053" cy="149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DE6F6-2532-49BD-905E-D6A8591B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146" y="4040377"/>
            <a:ext cx="1497581" cy="1492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6483E-7FD2-45FA-B2D6-DB78BC5ADF89}"/>
              </a:ext>
            </a:extLst>
          </p:cNvPr>
          <p:cNvSpPr txBox="1"/>
          <p:nvPr/>
        </p:nvSpPr>
        <p:spPr>
          <a:xfrm>
            <a:off x="7242474" y="3519231"/>
            <a:ext cx="1402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Dark image</a:t>
            </a:r>
            <a:endParaRPr lang="en-PK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1354D-BBB6-4F84-AC8E-3237E8220877}"/>
              </a:ext>
            </a:extLst>
          </p:cNvPr>
          <p:cNvSpPr txBox="1"/>
          <p:nvPr/>
        </p:nvSpPr>
        <p:spPr>
          <a:xfrm>
            <a:off x="8794550" y="3519231"/>
            <a:ext cx="209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Dark image histogram</a:t>
            </a:r>
            <a:endParaRPr lang="en-PK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269AA-0D42-4721-A366-AF5CE9278D78}"/>
              </a:ext>
            </a:extLst>
          </p:cNvPr>
          <p:cNvSpPr txBox="1"/>
          <p:nvPr/>
        </p:nvSpPr>
        <p:spPr>
          <a:xfrm>
            <a:off x="6849293" y="5535183"/>
            <a:ext cx="1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Histogram-equalized image</a:t>
            </a:r>
            <a:endParaRPr lang="en-PK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C34E9-E90A-4457-86BE-7A6D1CFA52FA}"/>
              </a:ext>
            </a:extLst>
          </p:cNvPr>
          <p:cNvSpPr txBox="1"/>
          <p:nvPr/>
        </p:nvSpPr>
        <p:spPr>
          <a:xfrm>
            <a:off x="8945630" y="5529687"/>
            <a:ext cx="1979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Equalized histogram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427862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3" y="1157444"/>
            <a:ext cx="6269383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Equalization Example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Suppose a 3-bit image (L=8) of size 64 x 64, pixels (MN = 4096)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03C8E1-1D91-4674-9D08-5BFE20FC5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5335769"/>
                  </p:ext>
                </p:extLst>
              </p:nvPr>
            </p:nvGraphicFramePr>
            <p:xfrm>
              <a:off x="1310308" y="2300159"/>
              <a:ext cx="8946786" cy="340039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5405">
                      <a:extLst>
                        <a:ext uri="{9D8B030D-6E8A-4147-A177-3AD203B41FA5}">
                          <a16:colId xmlns:a16="http://schemas.microsoft.com/office/drawing/2014/main" val="1235367558"/>
                        </a:ext>
                      </a:extLst>
                    </a:gridCol>
                    <a:gridCol w="1198605">
                      <a:extLst>
                        <a:ext uri="{9D8B030D-6E8A-4147-A177-3AD203B41FA5}">
                          <a16:colId xmlns:a16="http://schemas.microsoft.com/office/drawing/2014/main" val="3258099958"/>
                        </a:ext>
                      </a:extLst>
                    </a:gridCol>
                    <a:gridCol w="2402804">
                      <a:extLst>
                        <a:ext uri="{9D8B030D-6E8A-4147-A177-3AD203B41FA5}">
                          <a16:colId xmlns:a16="http://schemas.microsoft.com/office/drawing/2014/main" val="1493668032"/>
                        </a:ext>
                      </a:extLst>
                    </a:gridCol>
                    <a:gridCol w="1367710">
                      <a:extLst>
                        <a:ext uri="{9D8B030D-6E8A-4147-A177-3AD203B41FA5}">
                          <a16:colId xmlns:a16="http://schemas.microsoft.com/office/drawing/2014/main" val="4133752379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178943393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3321189580"/>
                        </a:ext>
                      </a:extLst>
                    </a:gridCol>
                  </a:tblGrid>
                  <a:tr h="3800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 * </a:t>
                          </a:r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98984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790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88101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0.44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291077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4.55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005944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656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5.67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256999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78697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245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431422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6.86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9280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7.00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268693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03C8E1-1D91-4674-9D08-5BFE20FC5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5335769"/>
                  </p:ext>
                </p:extLst>
              </p:nvPr>
            </p:nvGraphicFramePr>
            <p:xfrm>
              <a:off x="1310308" y="2300159"/>
              <a:ext cx="8946786" cy="340039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5405">
                      <a:extLst>
                        <a:ext uri="{9D8B030D-6E8A-4147-A177-3AD203B41FA5}">
                          <a16:colId xmlns:a16="http://schemas.microsoft.com/office/drawing/2014/main" val="1235367558"/>
                        </a:ext>
                      </a:extLst>
                    </a:gridCol>
                    <a:gridCol w="1198605">
                      <a:extLst>
                        <a:ext uri="{9D8B030D-6E8A-4147-A177-3AD203B41FA5}">
                          <a16:colId xmlns:a16="http://schemas.microsoft.com/office/drawing/2014/main" val="3258099958"/>
                        </a:ext>
                      </a:extLst>
                    </a:gridCol>
                    <a:gridCol w="2402804">
                      <a:extLst>
                        <a:ext uri="{9D8B030D-6E8A-4147-A177-3AD203B41FA5}">
                          <a16:colId xmlns:a16="http://schemas.microsoft.com/office/drawing/2014/main" val="1493668032"/>
                        </a:ext>
                      </a:extLst>
                    </a:gridCol>
                    <a:gridCol w="1367710">
                      <a:extLst>
                        <a:ext uri="{9D8B030D-6E8A-4147-A177-3AD203B41FA5}">
                          <a16:colId xmlns:a16="http://schemas.microsoft.com/office/drawing/2014/main" val="4133752379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178943393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3321189580"/>
                        </a:ext>
                      </a:extLst>
                    </a:gridCol>
                  </a:tblGrid>
                  <a:tr h="380085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109677" r="-802454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3249" t="-109677" r="-563959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392" t="-109677" r="-181266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 * </a:t>
                          </a:r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98984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206349" r="-802454" b="-7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790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88101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311290" r="-802454" b="-6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0.44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291077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411290" r="-802454" b="-5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4.55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005944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511290" r="-802454" b="-4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656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5.67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256999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611290" r="-802454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78697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711290" r="-802454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245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431422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811290" r="-80245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6.86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9280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911290" r="-80245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7.00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268693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3555FD-F92F-4886-A98E-9FC957888BA2}"/>
              </a:ext>
            </a:extLst>
          </p:cNvPr>
          <p:cNvCxnSpPr/>
          <p:nvPr/>
        </p:nvCxnSpPr>
        <p:spPr>
          <a:xfrm flipH="1">
            <a:off x="9057503" y="5700556"/>
            <a:ext cx="358346" cy="3325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E89BB4-A8D7-4708-9CD3-AD88E2B9D4B3}"/>
              </a:ext>
            </a:extLst>
          </p:cNvPr>
          <p:cNvSpPr txBox="1"/>
          <p:nvPr/>
        </p:nvSpPr>
        <p:spPr>
          <a:xfrm>
            <a:off x="6222120" y="5858453"/>
            <a:ext cx="3483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are the values of the equalized histogram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4061205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Equalization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A0F1B-37A2-4E31-B3E1-53A488019A6A}"/>
              </a:ext>
            </a:extLst>
          </p:cNvPr>
          <p:cNvGrpSpPr/>
          <p:nvPr/>
        </p:nvGrpSpPr>
        <p:grpSpPr>
          <a:xfrm>
            <a:off x="912791" y="2162432"/>
            <a:ext cx="2724530" cy="2846161"/>
            <a:chOff x="826292" y="2162432"/>
            <a:chExt cx="2724530" cy="2846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255D8C-B5C6-406D-81F9-69B7F6269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92" y="2162432"/>
              <a:ext cx="2724530" cy="25260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5024C1-59AD-477F-96E2-D95663A54D12}"/>
                </a:ext>
              </a:extLst>
            </p:cNvPr>
            <p:cNvSpPr txBox="1"/>
            <p:nvPr/>
          </p:nvSpPr>
          <p:spPr>
            <a:xfrm>
              <a:off x="1224730" y="4700816"/>
              <a:ext cx="1927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Original histogram</a:t>
              </a:r>
              <a:endParaRPr lang="en-PK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5E12EF-1121-4CF9-8394-FCAF15319CDC}"/>
              </a:ext>
            </a:extLst>
          </p:cNvPr>
          <p:cNvGrpSpPr/>
          <p:nvPr/>
        </p:nvGrpSpPr>
        <p:grpSpPr>
          <a:xfrm>
            <a:off x="4174578" y="2162432"/>
            <a:ext cx="2939682" cy="2846162"/>
            <a:chOff x="4174578" y="2162432"/>
            <a:chExt cx="2939682" cy="284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8DE116-F026-4CC8-AFF9-ECF6CA7DE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"/>
            <a:stretch/>
          </p:blipFill>
          <p:spPr>
            <a:xfrm>
              <a:off x="4174578" y="2162432"/>
              <a:ext cx="2939682" cy="25260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93BC4-D9E2-407E-B412-D2D7FE54CCEA}"/>
                </a:ext>
              </a:extLst>
            </p:cNvPr>
            <p:cNvSpPr txBox="1"/>
            <p:nvPr/>
          </p:nvSpPr>
          <p:spPr>
            <a:xfrm>
              <a:off x="4561508" y="4700817"/>
              <a:ext cx="2231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Transformation function</a:t>
              </a:r>
              <a:endParaRPr lang="en-PK" sz="1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22D387-BFAC-4BB7-8224-BC0E51B0BE3A}"/>
              </a:ext>
            </a:extLst>
          </p:cNvPr>
          <p:cNvGrpSpPr/>
          <p:nvPr/>
        </p:nvGrpSpPr>
        <p:grpSpPr>
          <a:xfrm>
            <a:off x="7894422" y="2162432"/>
            <a:ext cx="2361802" cy="2846160"/>
            <a:chOff x="7943850" y="2162432"/>
            <a:chExt cx="2361802" cy="2846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312786-26EE-43CE-8B09-D33C193BE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2"/>
            <a:stretch/>
          </p:blipFill>
          <p:spPr>
            <a:xfrm>
              <a:off x="7943850" y="2162432"/>
              <a:ext cx="2361802" cy="2526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D088F6-EBE6-4784-8824-A3B5FC4537F9}"/>
                </a:ext>
              </a:extLst>
            </p:cNvPr>
            <p:cNvSpPr txBox="1"/>
            <p:nvPr/>
          </p:nvSpPr>
          <p:spPr>
            <a:xfrm>
              <a:off x="8362950" y="4700815"/>
              <a:ext cx="1927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Equalized histogram</a:t>
              </a:r>
              <a:endParaRPr lang="en-PK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6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85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Spatial Domain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plan itself, direct manipulation of pixels in an image.</a:t>
            </a:r>
          </a:p>
          <a:p>
            <a:pPr marL="0" indent="0">
              <a:spcBef>
                <a:spcPts val="700"/>
              </a:spcBef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Transform Domain</a:t>
            </a:r>
          </a:p>
          <a:p>
            <a:pPr>
              <a:spcBef>
                <a:spcPts val="700"/>
              </a:spcBef>
            </a:pPr>
            <a:r>
              <a:rPr lang="en-US" altLang="en-PK" dirty="0"/>
              <a:t>Process the transform coefficients, not directly process the intensity values of the image plane</a:t>
            </a:r>
          </a:p>
          <a:p>
            <a:pPr>
              <a:spcBef>
                <a:spcPts val="700"/>
              </a:spcBef>
            </a:pPr>
            <a:r>
              <a:rPr lang="en-US" altLang="en-PK" dirty="0"/>
              <a:t>E.g. In frequency domain operations are performed on the Fourier transform of an image.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076" name="Picture 4" descr="Blog | How To Convert Images From Spatial Domain To Frequency Domain |  MATLAB Helper">
            <a:extLst>
              <a:ext uri="{FF2B5EF4-FFF2-40B4-BE49-F238E27FC236}">
                <a16:creationId xmlns:a16="http://schemas.microsoft.com/office/drawing/2014/main" id="{1BEE412A-D0F4-4FA3-B458-0E1A9C00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33" y="1107182"/>
            <a:ext cx="3621513" cy="29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FA87F6E-B1D8-448C-BD7D-C60FC0E03022}"/>
              </a:ext>
            </a:extLst>
          </p:cNvPr>
          <p:cNvGrpSpPr/>
          <p:nvPr/>
        </p:nvGrpSpPr>
        <p:grpSpPr>
          <a:xfrm>
            <a:off x="5044832" y="4010166"/>
            <a:ext cx="5798035" cy="2285392"/>
            <a:chOff x="5463932" y="4072562"/>
            <a:chExt cx="5798035" cy="22853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822226-C923-4C44-9D4B-2DAA84DAD8B2}"/>
                </a:ext>
              </a:extLst>
            </p:cNvPr>
            <p:cNvGrpSpPr/>
            <p:nvPr/>
          </p:nvGrpSpPr>
          <p:grpSpPr>
            <a:xfrm>
              <a:off x="5463932" y="4072562"/>
              <a:ext cx="5798035" cy="2285392"/>
              <a:chOff x="5463932" y="4072562"/>
              <a:chExt cx="5798035" cy="2285392"/>
            </a:xfrm>
          </p:grpSpPr>
          <p:pic>
            <p:nvPicPr>
              <p:cNvPr id="3078" name="Picture 6" descr="Spatial and Frequency Domain — Image Processing | by Anshul Sachdev |  VITHelper | Medium">
                <a:extLst>
                  <a:ext uri="{FF2B5EF4-FFF2-40B4-BE49-F238E27FC236}">
                    <a16:creationId xmlns:a16="http://schemas.microsoft.com/office/drawing/2014/main" id="{59BA5D66-B686-4AC8-8522-2AB1B7BF9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37" b="89852" l="8500" r="90000">
                            <a14:foregroundMark x1="8500" y1="17336" x2="15333" y2="20930"/>
                            <a14:foregroundMark x1="38417" y1="27907" x2="29333" y2="50951"/>
                            <a14:foregroundMark x1="74083" y1="50951" x2="74083" y2="50951"/>
                            <a14:foregroundMark x1="66833" y1="36575" x2="77917" y2="56025"/>
                            <a14:foregroundMark x1="64667" y1="29387" x2="74500" y2="36786"/>
                            <a14:foregroundMark x1="74500" y1="36786" x2="78833" y2="45455"/>
                            <a14:foregroundMark x1="69583" y1="45032" x2="65917" y2="66808"/>
                            <a14:foregroundMark x1="65917" y1="66808" x2="72667" y2="80761"/>
                            <a14:foregroundMark x1="78083" y1="33827" x2="79167" y2="43975"/>
                            <a14:foregroundMark x1="55750" y1="48203" x2="53417" y2="48203"/>
                            <a14:backgroundMark x1="12583" y1="88795" x2="29000" y2="81395"/>
                            <a14:backgroundMark x1="29000" y1="81395" x2="29000" y2="81395"/>
                            <a14:backgroundMark x1="39583" y1="87738" x2="31000" y2="86469"/>
                            <a14:backgroundMark x1="31000" y1="86469" x2="22333" y2="94926"/>
                            <a14:backgroundMark x1="22333" y1="94926" x2="40083" y2="86892"/>
                            <a14:backgroundMark x1="40083" y1="86892" x2="31500" y2="87315"/>
                            <a14:backgroundMark x1="31500" y1="87315" x2="39000" y2="955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3932" y="4072562"/>
                <a:ext cx="5798035" cy="2285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A6E4DDC-E48E-48EA-A9FE-7A15E424848B}"/>
                  </a:ext>
                </a:extLst>
              </p:cNvPr>
              <p:cNvCxnSpPr/>
              <p:nvPr/>
            </p:nvCxnSpPr>
            <p:spPr>
              <a:xfrm>
                <a:off x="7985890" y="5162708"/>
                <a:ext cx="58004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035E31-AE4F-4FE8-94A3-9187ABFC17D7}"/>
                </a:ext>
              </a:extLst>
            </p:cNvPr>
            <p:cNvSpPr txBox="1"/>
            <p:nvPr/>
          </p:nvSpPr>
          <p:spPr>
            <a:xfrm>
              <a:off x="7772477" y="4905098"/>
              <a:ext cx="22176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Fourier transform</a:t>
              </a:r>
              <a:endParaRPr lang="en-PK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A2488F-D4DE-4778-9CE8-6FC3BE5E70E3}"/>
                </a:ext>
              </a:extLst>
            </p:cNvPr>
            <p:cNvSpPr txBox="1"/>
            <p:nvPr/>
          </p:nvSpPr>
          <p:spPr>
            <a:xfrm>
              <a:off x="6159058" y="5919955"/>
              <a:ext cx="1571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Spatial Domain</a:t>
              </a:r>
              <a:endParaRPr lang="en-PK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71A0D1-3AA7-4E49-B821-654B4C106DEB}"/>
                </a:ext>
              </a:extLst>
            </p:cNvPr>
            <p:cNvSpPr txBox="1"/>
            <p:nvPr/>
          </p:nvSpPr>
          <p:spPr>
            <a:xfrm>
              <a:off x="8818178" y="5935725"/>
              <a:ext cx="1765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Frequency Domain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95221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Spatial Domain 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D60422-0416-44BC-B1AA-BEC4E37A81E2}"/>
              </a:ext>
            </a:extLst>
          </p:cNvPr>
          <p:cNvGrpSpPr/>
          <p:nvPr/>
        </p:nvGrpSpPr>
        <p:grpSpPr>
          <a:xfrm>
            <a:off x="417040" y="1810545"/>
            <a:ext cx="4903079" cy="2070065"/>
            <a:chOff x="-149613" y="1642379"/>
            <a:chExt cx="4903079" cy="207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82E455-BC46-4262-BD58-00087571AC0F}"/>
                    </a:ext>
                  </a:extLst>
                </p:cNvPr>
                <p:cNvSpPr txBox="1"/>
                <p:nvPr/>
              </p:nvSpPr>
              <p:spPr>
                <a:xfrm>
                  <a:off x="-149613" y="1642379"/>
                  <a:ext cx="4719145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PK" sz="2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82E455-BC46-4262-BD58-00087571A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9613" y="1642379"/>
                  <a:ext cx="4719145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AD649-33BC-41DA-86EA-C1E630ED27D5}"/>
                    </a:ext>
                  </a:extLst>
                </p:cNvPr>
                <p:cNvSpPr txBox="1"/>
                <p:nvPr/>
              </p:nvSpPr>
              <p:spPr>
                <a:xfrm>
                  <a:off x="34321" y="2210078"/>
                  <a:ext cx="47191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a14:m>
                  <a:r>
                    <a:rPr lang="en-US" b="0" dirty="0"/>
                    <a:t>input image</a:t>
                  </a:r>
                </a:p>
                <a:p>
                  <a:endParaRPr lang="en-PK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AD649-33BC-41DA-86EA-C1E630ED2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1" y="2210078"/>
                  <a:ext cx="471914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88" t="-4717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94C2E7-6101-4569-AB54-0401F9D3D063}"/>
                    </a:ext>
                  </a:extLst>
                </p:cNvPr>
                <p:cNvSpPr txBox="1"/>
                <p:nvPr/>
              </p:nvSpPr>
              <p:spPr>
                <a:xfrm>
                  <a:off x="34320" y="2627296"/>
                  <a:ext cx="47191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a14:m>
                  <a:r>
                    <a:rPr lang="en-US" b="0" dirty="0"/>
                    <a:t>output image</a:t>
                  </a:r>
                </a:p>
                <a:p>
                  <a:endParaRPr lang="en-PK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94C2E7-6101-4569-AB54-0401F9D3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0" y="2627296"/>
                  <a:ext cx="4719145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08C898-256F-4DE3-999F-75F2FEC0D5E4}"/>
                </a:ext>
              </a:extLst>
            </p:cNvPr>
            <p:cNvSpPr txBox="1"/>
            <p:nvPr/>
          </p:nvSpPr>
          <p:spPr>
            <a:xfrm>
              <a:off x="34319" y="3066113"/>
              <a:ext cx="43512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 : An operator on f defined over a neighborhood of point (x, y)</a:t>
              </a:r>
              <a:endParaRPr lang="en-PK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4BF44E-3DD7-4AA9-8C62-720096376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814" y="1524303"/>
            <a:ext cx="3896269" cy="3419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E9191-EC12-4B9F-B0FC-B7DC69290AEC}"/>
              </a:ext>
            </a:extLst>
          </p:cNvPr>
          <p:cNvSpPr txBox="1"/>
          <p:nvPr/>
        </p:nvSpPr>
        <p:spPr>
          <a:xfrm>
            <a:off x="600972" y="4302640"/>
            <a:ext cx="527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3 x 3 neighborhood about a point (x</a:t>
            </a:r>
            <a:r>
              <a:rPr lang="en-US" baseline="-25000" dirty="0"/>
              <a:t>0</a:t>
            </a:r>
            <a:r>
              <a:rPr lang="en-US" dirty="0"/>
              <a:t> , y</a:t>
            </a:r>
            <a:r>
              <a:rPr lang="en-US" baseline="-25000" dirty="0"/>
              <a:t>0</a:t>
            </a:r>
            <a:r>
              <a:rPr lang="en-US" dirty="0"/>
              <a:t>)  in an image. The neighborhood is moved from pixel to pixel in the image to generate an output image.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3127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Types of operations in spatial domain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Point/pixel Operations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Output value at specific coordinates (x, y) is dependent only on the input value at (x, y)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 this case the neighborhood is 1x1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                          s = T(r)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Local Operations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The output value at (x, y) is dependent on the input values in the neighborhood of (x, y)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Global Operations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The output value at (x, y) is dependent on all the values in the input image</a:t>
            </a:r>
          </a:p>
        </p:txBody>
      </p:sp>
      <p:pic>
        <p:nvPicPr>
          <p:cNvPr id="1026" name="Picture 2" descr="Digital image processing">
            <a:extLst>
              <a:ext uri="{FF2B5EF4-FFF2-40B4-BE49-F238E27FC236}">
                <a16:creationId xmlns:a16="http://schemas.microsoft.com/office/drawing/2014/main" id="{422EF019-8698-41D8-9FF0-AA4B1D03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8772"/>
            <a:ext cx="4953164" cy="28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4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Linear vs Nonlinear Operations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Given two arbitrary constants, a and b, and two arbitrary images f(x, y) and f(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x,y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),</a:t>
                </a:r>
              </a:p>
              <a:p>
                <a:pPr>
                  <a:spcBef>
                    <a:spcPts val="7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H is said to be a linear operator if</a:t>
                </a:r>
              </a:p>
              <a:p>
                <a:pPr>
                  <a:spcBef>
                    <a:spcPts val="700"/>
                  </a:spcBef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r>
                  <a:rPr lang="en-US" dirty="0"/>
                  <a:t>An operator that fails to satisfy these properties is said to be nonlinear.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  <a:blipFill>
                <a:blip r:embed="rId3"/>
                <a:stretch>
                  <a:fillRect l="-1138" t="-112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34B24F-7D3F-4322-B1D0-C03C3E0E1299}"/>
                  </a:ext>
                </a:extLst>
              </p:cNvPr>
              <p:cNvSpPr txBox="1"/>
              <p:nvPr/>
            </p:nvSpPr>
            <p:spPr>
              <a:xfrm>
                <a:off x="1249597" y="3229569"/>
                <a:ext cx="55704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Times New Roman" panose="02020603050405020304" pitchFamily="18" charset="0"/>
                        </a:rPr>
                        <m:t>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34B24F-7D3F-4322-B1D0-C03C3E0E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597" y="3229569"/>
                <a:ext cx="557048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B4F593D-C04C-4AE6-8E97-856F36CBE8A5}"/>
              </a:ext>
            </a:extLst>
          </p:cNvPr>
          <p:cNvSpPr txBox="1"/>
          <p:nvPr/>
        </p:nvSpPr>
        <p:spPr>
          <a:xfrm>
            <a:off x="7698787" y="3236477"/>
            <a:ext cx="170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Additivity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BD50C0-C22B-4861-A06A-50D1C3D051E4}"/>
              </a:ext>
            </a:extLst>
          </p:cNvPr>
          <p:cNvSpPr txBox="1"/>
          <p:nvPr/>
        </p:nvSpPr>
        <p:spPr>
          <a:xfrm>
            <a:off x="7698787" y="3698142"/>
            <a:ext cx="198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Homogeneity</a:t>
            </a:r>
            <a:endParaRPr lang="en-P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D9D90-6209-4EA6-927F-F58665B505D5}"/>
              </a:ext>
            </a:extLst>
          </p:cNvPr>
          <p:cNvSpPr txBox="1"/>
          <p:nvPr/>
        </p:nvSpPr>
        <p:spPr>
          <a:xfrm>
            <a:off x="937305" y="5109824"/>
            <a:ext cx="3241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</a:t>
            </a:r>
          </a:p>
          <a:p>
            <a:r>
              <a:rPr lang="en-US" dirty="0"/>
              <a:t>Linear  =&gt; sum operator</a:t>
            </a:r>
          </a:p>
          <a:p>
            <a:r>
              <a:rPr lang="en-US" dirty="0"/>
              <a:t>Nonlinear =&gt; max operator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4345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Intensity Transformation and Spatial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71550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Intensity Transformations</a:t>
            </a:r>
          </a:p>
          <a:p>
            <a:pPr>
              <a:spcBef>
                <a:spcPts val="700"/>
              </a:spcBef>
            </a:pPr>
            <a:r>
              <a:rPr lang="en-US" dirty="0"/>
              <a:t>Intensity transformations operate on single pixels of an image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E.g. Contrast manipulation, image thresholding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Spatial Filtering</a:t>
            </a:r>
          </a:p>
          <a:p>
            <a:pPr>
              <a:spcBef>
                <a:spcPts val="700"/>
              </a:spcBef>
            </a:pPr>
            <a:r>
              <a:rPr lang="en-US" dirty="0"/>
              <a:t>Performs operations on the neighbor hood of every pixel in an image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E.g. image smoothing and sharpening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Enhancement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Process an image to make the result more suitable than the original image for a specific application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enhancement is subjective (problem oriented)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Intensity transformation and spatial filtering techniques are often used for image enhancement</a:t>
            </a:r>
          </a:p>
        </p:txBody>
      </p:sp>
      <p:pic>
        <p:nvPicPr>
          <p:cNvPr id="2050" name="Picture 2" descr="Intensity Transformation | TheAILearner">
            <a:extLst>
              <a:ext uri="{FF2B5EF4-FFF2-40B4-BE49-F238E27FC236}">
                <a16:creationId xmlns:a16="http://schemas.microsoft.com/office/drawing/2014/main" id="{38486397-BBA5-4CCD-8060-57CE404A2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3"/>
          <a:stretch/>
        </p:blipFill>
        <p:spPr bwMode="auto">
          <a:xfrm>
            <a:off x="7472849" y="1838608"/>
            <a:ext cx="3731180" cy="21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A81AB3-5300-47CE-B4AD-CFEC249B7380}"/>
              </a:ext>
            </a:extLst>
          </p:cNvPr>
          <p:cNvGrpSpPr/>
          <p:nvPr/>
        </p:nvGrpSpPr>
        <p:grpSpPr>
          <a:xfrm>
            <a:off x="7472849" y="4306143"/>
            <a:ext cx="3815206" cy="1717009"/>
            <a:chOff x="6949062" y="4271154"/>
            <a:chExt cx="3815206" cy="1717009"/>
          </a:xfrm>
        </p:grpSpPr>
        <p:pic>
          <p:nvPicPr>
            <p:cNvPr id="2056" name="Picture 8" descr="Image Smoothing Algorithms">
              <a:extLst>
                <a:ext uri="{FF2B5EF4-FFF2-40B4-BE49-F238E27FC236}">
                  <a16:creationId xmlns:a16="http://schemas.microsoft.com/office/drawing/2014/main" id="{73BD23C8-9E57-4A32-9C2A-207350FE5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376"/>
            <a:stretch/>
          </p:blipFill>
          <p:spPr bwMode="auto">
            <a:xfrm>
              <a:off x="6949062" y="4271154"/>
              <a:ext cx="1932179" cy="1717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Smoothing Algorithms">
              <a:extLst>
                <a:ext uri="{FF2B5EF4-FFF2-40B4-BE49-F238E27FC236}">
                  <a16:creationId xmlns:a16="http://schemas.microsoft.com/office/drawing/2014/main" id="{7B6BAF9E-5E7E-4F94-8B4C-11BD926B4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35"/>
            <a:stretch/>
          </p:blipFill>
          <p:spPr bwMode="auto">
            <a:xfrm>
              <a:off x="8881241" y="4271154"/>
              <a:ext cx="1883027" cy="1717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976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104081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Negatives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Applications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Enhancing white or gray detail embedded in dark regions.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C21692-8629-4A8A-8D20-9F1392E530DB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C21692-8629-4A8A-8D20-9F1392E5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A30D0F9-21BD-4351-8390-78482FAB9A9A}"/>
              </a:ext>
            </a:extLst>
          </p:cNvPr>
          <p:cNvGrpSpPr/>
          <p:nvPr/>
        </p:nvGrpSpPr>
        <p:grpSpPr>
          <a:xfrm>
            <a:off x="5705055" y="1400561"/>
            <a:ext cx="5315789" cy="4820699"/>
            <a:chOff x="5473960" y="1536404"/>
            <a:chExt cx="5315789" cy="48206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7BE8B8-6EC8-4696-A128-5F99D3642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3960" y="1536404"/>
              <a:ext cx="4939779" cy="4496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E9D6B-2267-4F0F-A054-48123B498160}"/>
                </a:ext>
              </a:extLst>
            </p:cNvPr>
            <p:cNvSpPr txBox="1"/>
            <p:nvPr/>
          </p:nvSpPr>
          <p:spPr>
            <a:xfrm>
              <a:off x="6042503" y="6012349"/>
              <a:ext cx="4747246" cy="34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Some basic intensity transformation functions</a:t>
              </a:r>
              <a:endParaRPr lang="en-PK" sz="1600" dirty="0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853790-C191-4CC2-9EC5-B0B41D065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12324"/>
              </p:ext>
            </p:extLst>
          </p:nvPr>
        </p:nvGraphicFramePr>
        <p:xfrm>
          <a:off x="983465" y="4398728"/>
          <a:ext cx="1604580" cy="168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60">
                  <a:extLst>
                    <a:ext uri="{9D8B030D-6E8A-4147-A177-3AD203B41FA5}">
                      <a16:colId xmlns:a16="http://schemas.microsoft.com/office/drawing/2014/main" val="3256135486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506870992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292523321"/>
                    </a:ext>
                  </a:extLst>
                </a:gridCol>
              </a:tblGrid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40930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89227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186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0148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E02D9D-2D15-4271-8947-502FADA2B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9611"/>
              </p:ext>
            </p:extLst>
          </p:nvPr>
        </p:nvGraphicFramePr>
        <p:xfrm>
          <a:off x="3423171" y="4398728"/>
          <a:ext cx="1604580" cy="168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60">
                  <a:extLst>
                    <a:ext uri="{9D8B030D-6E8A-4147-A177-3AD203B41FA5}">
                      <a16:colId xmlns:a16="http://schemas.microsoft.com/office/drawing/2014/main" val="3256135486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506870992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292523321"/>
                    </a:ext>
                  </a:extLst>
                </a:gridCol>
              </a:tblGrid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40930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195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89227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215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0148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51A8A7E-5F4F-4DE8-9DFA-BA336D861F1B}"/>
              </a:ext>
            </a:extLst>
          </p:cNvPr>
          <p:cNvSpPr txBox="1"/>
          <p:nvPr/>
        </p:nvSpPr>
        <p:spPr>
          <a:xfrm>
            <a:off x="1805772" y="3768945"/>
            <a:ext cx="1218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 = 256</a:t>
            </a:r>
            <a:endParaRPr lang="en-PK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9C93E0-02A0-4EBC-9EBE-05141691B77A}"/>
              </a:ext>
            </a:extLst>
          </p:cNvPr>
          <p:cNvSpPr/>
          <p:nvPr/>
        </p:nvSpPr>
        <p:spPr>
          <a:xfrm>
            <a:off x="2761910" y="5218010"/>
            <a:ext cx="449058" cy="457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3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Negatives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D9A05-8C4A-4724-94D0-95ED60AD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33" y="1662817"/>
            <a:ext cx="7399394" cy="4370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04C97-7178-4907-B48E-52983A4C2A66}"/>
              </a:ext>
            </a:extLst>
          </p:cNvPr>
          <p:cNvSpPr txBox="1"/>
          <p:nvPr/>
        </p:nvSpPr>
        <p:spPr>
          <a:xfrm>
            <a:off x="2575033" y="5990902"/>
            <a:ext cx="2196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digital mammogram</a:t>
            </a:r>
            <a:endParaRPr lang="en-PK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483-2EED-4C4C-9695-9257307E5C4F}"/>
              </a:ext>
            </a:extLst>
          </p:cNvPr>
          <p:cNvSpPr txBox="1"/>
          <p:nvPr/>
        </p:nvSpPr>
        <p:spPr>
          <a:xfrm>
            <a:off x="5489013" y="6033154"/>
            <a:ext cx="412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Negative image obtained using image negatives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7823822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9219</TotalTime>
  <Words>1368</Words>
  <Application>Microsoft Office PowerPoint</Application>
  <PresentationFormat>Widescreen</PresentationFormat>
  <Paragraphs>361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Century Schoolbook</vt:lpstr>
      <vt:lpstr>Symbol</vt:lpstr>
      <vt:lpstr>Times New Roman</vt:lpstr>
      <vt:lpstr>Wingdings</vt:lpstr>
      <vt:lpstr>Wingdings 2</vt:lpstr>
      <vt:lpstr>View</vt:lpstr>
      <vt:lpstr>Intensity Transformations and Spatial Filtering</vt:lpstr>
      <vt:lpstr>Overview</vt:lpstr>
      <vt:lpstr>Basic Concepts</vt:lpstr>
      <vt:lpstr>Basic Concepts</vt:lpstr>
      <vt:lpstr>Basic Concepts</vt:lpstr>
      <vt:lpstr>Basic Concepts</vt:lpstr>
      <vt:lpstr>Intensity Transformation and Spatial Filtering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Histogram Processing</vt:lpstr>
      <vt:lpstr>Histogram Processing</vt:lpstr>
      <vt:lpstr>Histogram Processing</vt:lpstr>
      <vt:lpstr>Histogram Processing</vt:lpstr>
      <vt:lpstr>Histogram Processing</vt:lpstr>
      <vt:lpstr>PowerPoint Presentation</vt:lpstr>
      <vt:lpstr>Thank You</vt:lpstr>
    </vt:vector>
  </TitlesOfParts>
  <Company>Islamia College Peshawar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Retrieval Foundations &amp; Trends</dc:title>
  <dc:creator>Imran Nawar</dc:creator>
  <cp:keywords>DIP Lab ICP</cp:keywords>
  <cp:lastModifiedBy>Abbas</cp:lastModifiedBy>
  <cp:revision>465</cp:revision>
  <dcterms:created xsi:type="dcterms:W3CDTF">2015-12-26T11:48:24Z</dcterms:created>
  <dcterms:modified xsi:type="dcterms:W3CDTF">2024-09-29T20:24:07Z</dcterms:modified>
</cp:coreProperties>
</file>